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57" r:id="rId4"/>
    <p:sldId id="258" r:id="rId5"/>
    <p:sldId id="259" r:id="rId6"/>
    <p:sldId id="264" r:id="rId7"/>
    <p:sldId id="265" r:id="rId8"/>
    <p:sldId id="260" r:id="rId9"/>
    <p:sldId id="262" r:id="rId10"/>
    <p:sldId id="261" r:id="rId11"/>
    <p:sldId id="263" r:id="rId12"/>
    <p:sldId id="266" r:id="rId13"/>
    <p:sldId id="273" r:id="rId14"/>
    <p:sldId id="271" r:id="rId15"/>
    <p:sldId id="272" r:id="rId16"/>
    <p:sldId id="270" r:id="rId17"/>
    <p:sldId id="268" r:id="rId18"/>
    <p:sldId id="269" r:id="rId19"/>
    <p:sldId id="282" r:id="rId20"/>
    <p:sldId id="274" r:id="rId21"/>
    <p:sldId id="281" r:id="rId22"/>
    <p:sldId id="278" r:id="rId23"/>
    <p:sldId id="275" r:id="rId24"/>
    <p:sldId id="276" r:id="rId25"/>
    <p:sldId id="277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94762"/>
  </p:normalViewPr>
  <p:slideViewPr>
    <p:cSldViewPr snapToGrid="0" snapToObjects="1">
      <p:cViewPr varScale="1">
        <p:scale>
          <a:sx n="85" d="100"/>
          <a:sy n="85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15971-BFB9-0E42-B546-DA03C6F77EB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F4C3F-A904-0346-B90E-7B9B57C2D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F4C3F-A904-0346-B90E-7B9B57C2D4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F79A-9AC3-874C-8293-3F1904714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ABDCE-939E-7549-837F-4C6E820D4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39ED-2499-6B4C-A242-BA25A61EA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6C745-D749-6843-B342-1025A5C8C2AF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6458-4FB7-6642-B8CC-1F714A082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7B492-2EAC-E34C-A511-3085DB28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4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B701-DE17-DC4A-9FD9-286757DE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C645D-12B8-AC46-ADAE-D28AD464C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F5ED3-6FA0-7241-92E4-6D2D2389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25C6E-1CBA-914D-801E-06985A7D44CD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05D66-0194-3F45-B558-B9B05D651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217EC-6E44-0C4A-8A40-6612011E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9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B4485-791E-7D44-992E-DAA50F3BA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21747B-EA06-3143-AC31-0009CD961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DD31F-3936-3048-B308-6FC4A5D4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FDBA-D0C2-B24D-A3C5-0FF2701F19A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78E52-84D1-564F-ABAE-EAA25E0D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71F56-27E2-6B41-BD6E-0FA78876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0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86B4-0CAD-C346-AFD5-80B15A6C6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5DD4-BE24-E142-AEC3-E38FE2AD3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3631-8662-6848-B62E-CE1D523D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FA73-261B-E644-B49D-414DFB94451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8CFDE-AEF9-9D4C-B4A0-2B9E1930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B54C2-44C0-2B40-9B2A-B6B00481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2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88BC-4B51-3F47-B933-7C4458D4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51AEE-3B99-BA4A-A9A9-06E8CF00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CD93E-BAFA-7C41-8343-D7B6785B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36715-7D40-0543-9862-422BD0AB8AD0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90BAF-6F14-7947-9E18-2AC73BD2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AADE-6FF6-0F45-B1B1-B73092F8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7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405A-D28D-DE47-899C-C07848DE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6B01B-753E-4E40-B82B-4009F0B10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51719-B5E2-BA41-AE95-3F1838C22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BAF59-37D0-9542-9468-88040496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E20B-D252-F045-9503-8E223EE3C9A1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95446-97A5-4F4A-A625-610036A8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7C949-014B-F547-ACF8-6B84C1C6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6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31B0-E0F5-AC4E-810B-BCDF8F1A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F85D6-2CE8-3643-A437-FF8DDAF98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A233E-AFD1-604A-B73A-80B4BD5E3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8EF22-13B2-584E-BF33-48ED2421B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6134A-33F5-324A-9FFA-BCC49AEABB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3A5AAA-50EA-5B47-8495-A8961AF7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4D0E0-EAA8-6541-AEE3-14DA882E2BFE}" type="datetime1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B44CA-DFA1-1244-A859-F226E503C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BF374A-7601-B641-864D-DB0358C6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1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25FC-AAC2-8F44-9467-404DE1BB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95F54-4B9A-F64F-960D-AB8A8A45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D917C-D95F-D74D-A870-F82DCBC8CA2E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86416-572B-3748-86E0-2A97194D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A810D-58C3-2342-8D88-5038A7FF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0FEF0-3E27-8C45-80D7-6A9C645E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9F45-8E2B-ED40-B60C-845AA69C61DF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D68F3-CE16-7C46-81C8-B36D9926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8EFAD-3B51-114A-93AF-4A43B28C4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5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8CEF-60BB-0848-BFD6-86F81FC0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94B04-DCA5-034B-9966-53F6E048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2C5B5-9BF4-9D40-994D-234672B57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EAA4-1B75-CB4D-9A55-F288EA8A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B2F91-6A2F-784B-B75C-67FC9487AEA5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0249A-EBD6-1F45-93C7-721786D9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F88D-3E3E-7945-85A5-68142476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7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80D1A-50A5-4248-8465-A18984FA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369F8-32E3-DB45-AF6A-4BD1AB66B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1952D-5E9F-3049-AAB5-D23648547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96A37-4D50-2B47-AB1F-4E7D3A1B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3C2A-D1D0-974D-A3CC-CCC131786C15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9E537-FCC7-6B4C-B273-CB1F9B2A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EAC4E-CA32-EA46-95DE-A2728309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7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19265-82F8-1E44-9333-728580C2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26870-82BE-404B-B4AF-C32551DC3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7259D-5419-A643-9383-CD2153569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3926B-0454-7546-8D06-2C0787EDD407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E51AB-7B26-7B44-AB4A-64357AC19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A8EBA-BCBF-7847-B3EB-3172B85B7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AF5E3-916E-8140-84EF-268EAD870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0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f-core/rnaseq/blob/master/docs/output.m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D69F-42C7-0E48-B5B9-710AA3ED5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STAT115 Lab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D98F8-84B7-2243-877C-3603DB5FDF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11 / 13</a:t>
            </a:r>
          </a:p>
          <a:p>
            <a:endParaRPr lang="en-US" dirty="0"/>
          </a:p>
          <a:p>
            <a:r>
              <a:rPr lang="en-US" dirty="0"/>
              <a:t>RNA-seq, Batch effects, differential gene expression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09E7-C4F1-704E-BF26-137385C0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3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1565-4C56-8048-80CC-FB08F279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single-cell data -&gt; ‘alignment’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A8C87C5-A6CB-5F4C-B6C7-0997951D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816100"/>
            <a:ext cx="6642100" cy="322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8A20D-C612-2D4C-817C-9111F2B88EB5}"/>
              </a:ext>
            </a:extLst>
          </p:cNvPr>
          <p:cNvSpPr txBox="1"/>
          <p:nvPr/>
        </p:nvSpPr>
        <p:spPr>
          <a:xfrm>
            <a:off x="0" y="6488668"/>
            <a:ext cx="389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Butler et al. Nature Biotechnology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B561F-5241-FF46-9547-FDE01B89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5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3546-A3BA-284B-81B7-E6481685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how batch effects in these contexts: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3D97-4A52-FE47-88E7-11737DEC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Scenario 1: only 3 or 4 genes are induced by a very specific perturbation (e.g. CRISPR activation of an enhancer). The control gRNA experiments are performed with a different cell culture.</a:t>
            </a:r>
          </a:p>
          <a:p>
            <a:endParaRPr lang="en-US" dirty="0"/>
          </a:p>
          <a:p>
            <a:r>
              <a:rPr lang="en-US" dirty="0"/>
              <a:t>Scenario 2: Peripheral blood from 100 patients with AML are drawn and processed. You later realize that you want to compare them to healthy individuals. You recruit 100 controls. </a:t>
            </a:r>
          </a:p>
          <a:p>
            <a:endParaRPr lang="en-US" dirty="0"/>
          </a:p>
          <a:p>
            <a:r>
              <a:rPr lang="en-US" dirty="0"/>
              <a:t>Scenario 3: You process blood from 4 AML patients with 4 controls. You repeat this every day for ~4 weeks until you get a sample size of 200.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A40F5-17A7-6247-A8BF-4BEB3916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2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450A-A2E6-234F-875C-9E7B4DFDB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6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BBDD-30A0-E74C-BC81-ED75AB98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HW DUE: Sunday, February 23 @11:59pm. </a:t>
            </a:r>
          </a:p>
          <a:p>
            <a:r>
              <a:rPr lang="en-US" dirty="0"/>
              <a:t>HW RETURNED: Thursday, February 27 (I hope)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Part 1: RNA-seq QC </a:t>
            </a:r>
            <a:r>
              <a:rPr lang="en-US" dirty="0">
                <a:solidFill>
                  <a:schemeClr val="accent1"/>
                </a:solidFill>
              </a:rPr>
              <a:t>(3/3.5)</a:t>
            </a:r>
          </a:p>
          <a:p>
            <a:r>
              <a:rPr lang="en-US" dirty="0">
                <a:solidFill>
                  <a:srgbClr val="FF0000"/>
                </a:solidFill>
              </a:rPr>
              <a:t>Part 2: Pseudoalignment </a:t>
            </a:r>
            <a:r>
              <a:rPr lang="en-US" dirty="0">
                <a:solidFill>
                  <a:schemeClr val="accent1"/>
                </a:solidFill>
              </a:rPr>
              <a:t>(2/3)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Part 3: Differential gene expression/batch effects </a:t>
            </a:r>
            <a:r>
              <a:rPr lang="en-US" dirty="0">
                <a:solidFill>
                  <a:schemeClr val="accent1"/>
                </a:solidFill>
              </a:rPr>
              <a:t>(5/6)</a:t>
            </a:r>
            <a:endParaRPr lang="en-US" dirty="0"/>
          </a:p>
          <a:p>
            <a:r>
              <a:rPr lang="en-US" dirty="0"/>
              <a:t>Part 4: Gene ontology </a:t>
            </a:r>
            <a:r>
              <a:rPr lang="en-US" dirty="0">
                <a:solidFill>
                  <a:schemeClr val="accent1"/>
                </a:solidFill>
              </a:rPr>
              <a:t>(2/3)</a:t>
            </a:r>
            <a:endParaRPr lang="en-US" dirty="0"/>
          </a:p>
          <a:p>
            <a:r>
              <a:rPr lang="en-US" dirty="0"/>
              <a:t>Part 5: Python programming </a:t>
            </a:r>
            <a:r>
              <a:rPr lang="en-US" dirty="0">
                <a:solidFill>
                  <a:schemeClr val="accent1"/>
                </a:solidFill>
              </a:rPr>
              <a:t>(2/2)</a:t>
            </a:r>
            <a:endParaRPr lang="en-US" dirty="0"/>
          </a:p>
          <a:p>
            <a:r>
              <a:rPr lang="en-US" dirty="0"/>
              <a:t>Part 6: Batch effects in the literature </a:t>
            </a:r>
            <a:r>
              <a:rPr lang="en-US" dirty="0">
                <a:solidFill>
                  <a:schemeClr val="accent1"/>
                </a:solidFill>
              </a:rPr>
              <a:t>(1/2.5)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C6D36-3232-9646-95F8-15BFDDECCAC7}"/>
              </a:ext>
            </a:extLst>
          </p:cNvPr>
          <p:cNvSpPr txBox="1"/>
          <p:nvPr/>
        </p:nvSpPr>
        <p:spPr>
          <a:xfrm>
            <a:off x="135925" y="6169709"/>
            <a:ext cx="2694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= need to use Odyssey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DAC88-AB17-C945-8A92-EE99287BED4B}"/>
              </a:ext>
            </a:extLst>
          </p:cNvPr>
          <p:cNvSpPr txBox="1"/>
          <p:nvPr/>
        </p:nvSpPr>
        <p:spPr>
          <a:xfrm>
            <a:off x="135925" y="6424311"/>
            <a:ext cx="480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Blue = points per question for (STAT115/STAT215)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B4F1F-4BF6-EB46-B138-8BBED7EB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6518-1B41-D34F-977A-F668E8B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1: RNA-seq QC + Odyssey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7E409-145E-054F-B7DF-6BB362B5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D821-895A-FD4F-AB17-1CD8B344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115B815-3AFA-6948-990D-2936748F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931" y="1552718"/>
            <a:ext cx="5655789" cy="424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2C249-003E-DF47-B619-77B7D27432B2}"/>
              </a:ext>
            </a:extLst>
          </p:cNvPr>
          <p:cNvSpPr txBox="1"/>
          <p:nvPr/>
        </p:nvSpPr>
        <p:spPr>
          <a:xfrm>
            <a:off x="4497" y="6505792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Bethany Hill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60FAD-42EC-2B4A-8C70-1E510594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99E37-1BB8-D743-8F91-44C3283A7878}"/>
              </a:ext>
            </a:extLst>
          </p:cNvPr>
          <p:cNvSpPr txBox="1"/>
          <p:nvPr/>
        </p:nvSpPr>
        <p:spPr>
          <a:xfrm>
            <a:off x="838200" y="2537751"/>
            <a:ext cx="405591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Super fast + easy to use! </a:t>
            </a:r>
          </a:p>
          <a:p>
            <a:endParaRPr lang="en-US" dirty="0"/>
          </a:p>
          <a:p>
            <a:r>
              <a:rPr lang="en-US" sz="2400" dirty="0">
                <a:latin typeface="Courier" pitchFamily="2" charset="0"/>
              </a:rPr>
              <a:t>&gt; </a:t>
            </a:r>
            <a:r>
              <a:rPr lang="en-US" sz="2400" dirty="0" err="1">
                <a:latin typeface="Courier" pitchFamily="2" charset="0"/>
              </a:rPr>
              <a:t>fastqc</a:t>
            </a:r>
            <a:r>
              <a:rPr lang="en-US" sz="2400" dirty="0">
                <a:latin typeface="Courier" pitchFamily="2" charset="0"/>
              </a:rPr>
              <a:t> &lt;</a:t>
            </a:r>
            <a:r>
              <a:rPr lang="en-US" sz="2400" dirty="0" err="1">
                <a:latin typeface="Courier" pitchFamily="2" charset="0"/>
              </a:rPr>
              <a:t>fastq_file</a:t>
            </a:r>
            <a:r>
              <a:rPr lang="en-US" sz="2400" dirty="0">
                <a:latin typeface="Courier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7399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E8EA-B7A1-F54A-BEE9-E3172B03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F5C9BFA-9B25-AF43-B31F-B4A91D3D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13" y="436328"/>
            <a:ext cx="7094047" cy="54905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F58E6-8360-1F42-A849-21247C0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76E6A-6172-7B41-A51B-92CE65EA3B0F}"/>
              </a:ext>
            </a:extLst>
          </p:cNvPr>
          <p:cNvSpPr txBox="1"/>
          <p:nvPr/>
        </p:nvSpPr>
        <p:spPr>
          <a:xfrm rot="16200000">
            <a:off x="1783831" y="2996960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nucleotide frequency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7239B-D751-1845-874F-9156211DBE80}"/>
              </a:ext>
            </a:extLst>
          </p:cNvPr>
          <p:cNvSpPr txBox="1"/>
          <p:nvPr/>
        </p:nvSpPr>
        <p:spPr>
          <a:xfrm>
            <a:off x="6643142" y="5926926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in read</a:t>
            </a:r>
          </a:p>
        </p:txBody>
      </p:sp>
    </p:spTree>
    <p:extLst>
      <p:ext uri="{BB962C8B-B14F-4D97-AF65-F5344CB8AC3E}">
        <p14:creationId xmlns:p14="http://schemas.microsoft.com/office/powerpoint/2010/main" val="421431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C126-713F-EC42-83F1-2B39CAF9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QC (via alignment)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1CAA2D4-CC49-EF47-8522-E6176E89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2" y="1450067"/>
            <a:ext cx="5245288" cy="54079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7B9CC9-9A42-8049-BD38-6B7A879D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3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C0A0-6DB4-8845-B36F-C68B82201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RNA-seq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1BB60-E501-6E43-BA03-F542805D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8932"/>
            <a:ext cx="10515600" cy="58394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https://github.com/nf-core/rnaseq/blob/master/docs/output.md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0586D0-B8F5-4148-B4CD-521B04EA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92" y="1582076"/>
            <a:ext cx="6819177" cy="3965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72380-20E8-B643-B439-1DAFDAB5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BE5B-D2B7-0A45-9B90-9356D974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365125"/>
            <a:ext cx="11541209" cy="1325563"/>
          </a:xfrm>
        </p:spPr>
        <p:txBody>
          <a:bodyPr/>
          <a:lstStyle/>
          <a:p>
            <a:r>
              <a:rPr lang="en-US" dirty="0"/>
              <a:t>Odyssey work – log on and execute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78344-5E55-0D40-8CF0-6125A1CEB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module load Anaconda/5.0.1-fasrc02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</a:t>
            </a:r>
            <a:r>
              <a:rPr lang="en-US" dirty="0" err="1">
                <a:latin typeface="Courier" pitchFamily="2" charset="0"/>
              </a:rPr>
              <a:t>conda</a:t>
            </a:r>
            <a:r>
              <a:rPr lang="en-US" dirty="0">
                <a:latin typeface="Courier" pitchFamily="2" charset="0"/>
              </a:rPr>
              <a:t> create -n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env_name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&gt; </a:t>
            </a:r>
            <a:r>
              <a:rPr lang="en-US" dirty="0">
                <a:latin typeface="Courier" pitchFamily="2" charset="0"/>
              </a:rPr>
              <a:t>python=2.7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source activate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env_name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</a:t>
            </a:r>
            <a:r>
              <a:rPr lang="en-US" dirty="0" err="1">
                <a:latin typeface="Courier" pitchFamily="2" charset="0"/>
              </a:rPr>
              <a:t>conda</a:t>
            </a:r>
            <a:r>
              <a:rPr lang="en-US" dirty="0">
                <a:latin typeface="Courier" pitchFamily="2" charset="0"/>
              </a:rPr>
              <a:t> install -c </a:t>
            </a:r>
            <a:r>
              <a:rPr lang="en-US" dirty="0" err="1">
                <a:latin typeface="Courier" pitchFamily="2" charset="0"/>
              </a:rPr>
              <a:t>bioconda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rseqc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line #2 only once to set up environment</a:t>
            </a:r>
          </a:p>
          <a:p>
            <a:pPr marL="0" indent="0">
              <a:buNone/>
            </a:pPr>
            <a:r>
              <a:rPr lang="en-US" dirty="0"/>
              <a:t>Run line #3 to reuse the environment (e.g. you go home and log back on) </a:t>
            </a:r>
          </a:p>
          <a:p>
            <a:pPr marL="0" indent="0">
              <a:buNone/>
            </a:pPr>
            <a:r>
              <a:rPr lang="en-US" dirty="0"/>
              <a:t>N.B. we are only using Python 2 because the recipe exists for </a:t>
            </a:r>
            <a:r>
              <a:rPr lang="en-US" dirty="0" err="1"/>
              <a:t>rseqc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6B7D8-7C4F-B64D-8C66-77EB9C2B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8E2B-FD09-EC45-BDF9-EDD1D71C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3 </a:t>
            </a:r>
            <a:r>
              <a:rPr lang="en-US" dirty="0" err="1"/>
              <a:t>conda</a:t>
            </a:r>
            <a:r>
              <a:rPr lang="en-US" dirty="0"/>
              <a:t> environment (not required for this lab)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5A1E9-F05D-7045-9304-5AC0797B6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module load Anaconda3/5.0.1-fasrc02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</a:t>
            </a:r>
            <a:r>
              <a:rPr lang="en-US" dirty="0" err="1">
                <a:latin typeface="Courier" pitchFamily="2" charset="0"/>
              </a:rPr>
              <a:t>conda</a:t>
            </a:r>
            <a:r>
              <a:rPr lang="en-US" dirty="0">
                <a:latin typeface="Courier" pitchFamily="2" charset="0"/>
              </a:rPr>
              <a:t> create -n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python3env</a:t>
            </a:r>
            <a:r>
              <a:rPr lang="en-US" dirty="0">
                <a:latin typeface="Courier" pitchFamily="2" charset="0"/>
              </a:rPr>
              <a:t> python=3.8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Can toggle environments: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source activate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python3env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&gt; source activate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python2env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47F3-125A-5940-A7F8-F82903EC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BC60-9463-B944-9BC8-A89DABC1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 – opportunities for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1D49-FF09-EF41-8F95-E5511BAD1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3141" cy="4351338"/>
          </a:xfrm>
        </p:spPr>
        <p:txBody>
          <a:bodyPr>
            <a:normAutofit/>
          </a:bodyPr>
          <a:lstStyle/>
          <a:p>
            <a:r>
              <a:rPr lang="en-US" dirty="0"/>
              <a:t>Labs:</a:t>
            </a:r>
          </a:p>
          <a:p>
            <a:pPr lvl="1"/>
            <a:r>
              <a:rPr lang="en-US" dirty="0"/>
              <a:t>Feb 11, 18 from 5:30pm – 7pm @ HSPH LL6 (Longwood)</a:t>
            </a:r>
          </a:p>
          <a:p>
            <a:pPr lvl="1"/>
            <a:r>
              <a:rPr lang="en-US" dirty="0"/>
              <a:t>Feb 13, 20 from 6-8:15pm @ Science Center 309 (Cambridge)</a:t>
            </a:r>
            <a:br>
              <a:rPr lang="en-US" dirty="0"/>
            </a:br>
            <a:endParaRPr lang="en-US" dirty="0"/>
          </a:p>
          <a:p>
            <a:r>
              <a:rPr lang="en-US" dirty="0"/>
              <a:t>Office hours (w/ Caleb):</a:t>
            </a:r>
          </a:p>
          <a:p>
            <a:pPr lvl="1"/>
            <a:r>
              <a:rPr lang="en-US" dirty="0"/>
              <a:t>Thurs, Feb 13 from 1:30pm-3pm. Bauer Laboratory Café/Lobby (Cambridge)</a:t>
            </a:r>
          </a:p>
          <a:p>
            <a:pPr lvl="1"/>
            <a:r>
              <a:rPr lang="en-US" dirty="0"/>
              <a:t>Tues, Feb 18 from 2pm-3:30pm. TMEC common area (Longwood)</a:t>
            </a:r>
          </a:p>
          <a:p>
            <a:pPr lvl="1"/>
            <a:r>
              <a:rPr lang="en-US" dirty="0"/>
              <a:t>Thurs, Feb 20 from 1:30pm-3pm. Bauer Laboratory Café/Lobby (Cambridge)</a:t>
            </a:r>
          </a:p>
          <a:p>
            <a:pPr lvl="1"/>
            <a:r>
              <a:rPr lang="en-US" dirty="0"/>
              <a:t>Sat, Feb 22 from 12:00pm – 2pm. Science Center commons-- 1</a:t>
            </a:r>
            <a:r>
              <a:rPr lang="en-US" baseline="30000" dirty="0"/>
              <a:t>st</a:t>
            </a:r>
            <a:r>
              <a:rPr lang="en-US" dirty="0"/>
              <a:t> floor (Cambridge)</a:t>
            </a:r>
          </a:p>
          <a:p>
            <a:pPr lvl="1"/>
            <a:endParaRPr lang="en-US" dirty="0"/>
          </a:p>
          <a:p>
            <a:r>
              <a:rPr lang="en-US" dirty="0"/>
              <a:t>Please post on Canvas discussion for help when working remotely!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D5692-767B-E848-9865-DB14CFC9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97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8E4B-3EEE-6148-9921-462D7513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</a:t>
            </a:r>
            <a:r>
              <a:rPr lang="en-US" dirty="0" err="1"/>
              <a:t>tin.py</a:t>
            </a:r>
            <a:r>
              <a:rPr lang="en-US" dirty="0"/>
              <a:t> from </a:t>
            </a:r>
            <a:r>
              <a:rPr lang="en-US" dirty="0" err="1"/>
              <a:t>RSeQC</a:t>
            </a:r>
            <a:r>
              <a:rPr lang="en-US" dirty="0"/>
              <a:t> for a quick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AACAA5-910F-924F-865A-F65E55A4D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78" y="1825625"/>
            <a:ext cx="1168949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&gt; bed=/n/stat115/2020/HW2/lab3/small_hg38_RefSeq.bed</a:t>
            </a:r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&gt; cp /n/stat115/2020/HW2/lab3/test_* .</a:t>
            </a:r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&gt; bam=</a:t>
            </a:r>
            <a:r>
              <a:rPr lang="en-US" sz="2400" dirty="0" err="1">
                <a:latin typeface="Courier" pitchFamily="2" charset="0"/>
              </a:rPr>
              <a:t>test_small_bam.bam</a:t>
            </a:r>
            <a:endParaRPr lang="en-US" sz="2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&gt; python ~/.</a:t>
            </a:r>
            <a:r>
              <a:rPr lang="en-US" sz="2400" dirty="0" err="1">
                <a:latin typeface="Courier" pitchFamily="2" charset="0"/>
              </a:rPr>
              <a:t>conda</a:t>
            </a:r>
            <a:r>
              <a:rPr lang="en-US" sz="2400" dirty="0">
                <a:latin typeface="Courier" pitchFamily="2" charset="0"/>
              </a:rPr>
              <a:t>/</a:t>
            </a:r>
            <a:r>
              <a:rPr lang="en-US" sz="2400" dirty="0" err="1">
                <a:latin typeface="Courier" pitchFamily="2" charset="0"/>
              </a:rPr>
              <a:t>envs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/&lt;</a:t>
            </a:r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env_name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&gt;/</a:t>
            </a:r>
            <a:r>
              <a:rPr lang="en-US" sz="2400" dirty="0">
                <a:latin typeface="Courier" pitchFamily="2" charset="0"/>
              </a:rPr>
              <a:t>bin/</a:t>
            </a:r>
            <a:r>
              <a:rPr lang="en-US" sz="2400" dirty="0" err="1">
                <a:latin typeface="Courier" pitchFamily="2" charset="0"/>
              </a:rPr>
              <a:t>tin.py</a:t>
            </a:r>
            <a:r>
              <a:rPr lang="en-US" sz="2400" dirty="0">
                <a:latin typeface="Courier" pitchFamily="2" charset="0"/>
              </a:rPr>
              <a:t> -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 $bam -r $bed</a:t>
            </a:r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&gt; head *</a:t>
            </a:r>
            <a:r>
              <a:rPr lang="en-US" sz="2400" dirty="0" err="1">
                <a:latin typeface="Courier" pitchFamily="2" charset="0"/>
              </a:rPr>
              <a:t>summary.txt</a:t>
            </a:r>
            <a:endParaRPr lang="en-US" sz="2400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Do not use this bed for the homework! It is a subset of transcripts to use for faster processing. The </a:t>
            </a:r>
            <a:r>
              <a:rPr lang="en-US"/>
              <a:t>real .bed </a:t>
            </a:r>
            <a:r>
              <a:rPr lang="en-US" dirty="0"/>
              <a:t>file has ~150,000 lines. Takes ~2hr to run.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8007C-4834-3647-A754-5B097EB4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52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5800-C312-F94F-B98A-D165C999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Pseudoalignment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8FAA28-A6D2-914F-A897-1B12285C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main tools: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- Salmon (used in this problem set)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For HW:    </a:t>
            </a:r>
            <a:r>
              <a:rPr lang="en-US" sz="2400" dirty="0">
                <a:latin typeface="Courier" pitchFamily="2" charset="0"/>
                <a:cs typeface="Calibri" panose="020F0502020204030204" pitchFamily="34" charset="0"/>
              </a:rPr>
              <a:t>salmon quant -r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Kallisto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(generally the same)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Nice to use if restricted to a laptop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 is very fast too but requires a lot of RAM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Limitations…?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74720-F342-A644-ABD4-2B10325A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1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DADF-ED61-B54D-86B1-9670E201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130CF7-F6C3-6B4E-ABBF-BEE34088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909"/>
            <a:ext cx="8427308" cy="224146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72C85A7-137B-9B4D-AAA2-F4D9C237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97" y="2226580"/>
            <a:ext cx="6421222" cy="34988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16B04-C4E7-DF4F-9F2F-D2A2ECEC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51" y="6261280"/>
            <a:ext cx="10515600" cy="4351338"/>
          </a:xfrm>
        </p:spPr>
        <p:txBody>
          <a:bodyPr/>
          <a:lstStyle/>
          <a:p>
            <a:r>
              <a:rPr lang="en-US" dirty="0"/>
              <a:t>Will walk through sample R code after break…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0B83A-B27D-8E46-94BF-18A74E95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3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70BC-2570-3042-A179-C8C3805F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example (see part 4 in homework)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BC5D-3DDB-E544-B937-0E7CEEB1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“</a:t>
            </a:r>
            <a:r>
              <a:rPr lang="en-US" dirty="0" err="1"/>
              <a:t>erythroid_genes.txt</a:t>
            </a:r>
            <a:r>
              <a:rPr lang="en-US" dirty="0"/>
              <a:t>” list to check for gene set enrichment using the web-based tool.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99143-C02B-464F-8A42-9582EF0E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2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40BD-83B7-9C47-A145-A02DBBA2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 (Part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42195-A5EB-C24B-9CDE-E7452488D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import </a:t>
            </a:r>
            <a:r>
              <a:rPr lang="en-US" dirty="0" err="1">
                <a:latin typeface="Courier" pitchFamily="2" charset="0"/>
              </a:rPr>
              <a:t>matplotlib.pyplot</a:t>
            </a:r>
            <a:r>
              <a:rPr lang="en-US" dirty="0">
                <a:latin typeface="Courier" pitchFamily="2" charset="0"/>
              </a:rPr>
              <a:t> as </a:t>
            </a:r>
            <a:r>
              <a:rPr lang="en-US" dirty="0" err="1">
                <a:latin typeface="Courier" pitchFamily="2" charset="0"/>
              </a:rPr>
              <a:t>plt</a:t>
            </a:r>
            <a:endParaRPr lang="en-US" dirty="0">
              <a:latin typeface="Courier" pitchFamily="2" charset="0"/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Rough pseudocode: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Script imports a directory name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Identifies all files + their names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Pull coverage per position into a data vector / list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 value per position and add the original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AD95C-62D4-F042-B2E5-AF0E581D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9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B504-1489-5047-A58F-593A2191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33789FC-A1C8-104F-9911-F182E5D2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968" y="950113"/>
            <a:ext cx="6794850" cy="56360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79419-008D-0641-B968-ED013DB5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27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C40D-CF3C-7B45-94F6-EADFE1DF9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3714" cy="1325563"/>
          </a:xfrm>
        </p:spPr>
        <p:txBody>
          <a:bodyPr/>
          <a:lstStyle/>
          <a:p>
            <a:r>
              <a:rPr lang="en-US" dirty="0"/>
              <a:t>Part 6 – very recent batch example (2019/2020)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7C442-9F97-3D4F-BFB6-92DD9393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1" y="1733937"/>
            <a:ext cx="9867900" cy="16256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99D131-C0C2-CE43-99E2-FD71859B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19" y="2804296"/>
            <a:ext cx="4356100" cy="3416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B43FD-E1B1-6146-A39B-5714A0F76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0C09A-DD09-9A4F-AC3C-0A4E198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A0D26-33B2-C349-AAD0-9EB809B2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 error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B4168-1DBA-4A43-AA29-B6062D68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702"/>
            <a:ext cx="6273800" cy="850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CF8DE-6617-1F43-A4F3-408B17E97ACA}"/>
              </a:ext>
            </a:extLst>
          </p:cNvPr>
          <p:cNvSpPr txBox="1"/>
          <p:nvPr/>
        </p:nvSpPr>
        <p:spPr>
          <a:xfrm>
            <a:off x="609599" y="1771412"/>
            <a:ext cx="6624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Trying to install a Bioconductor package via CRAN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25D5-8E6C-EB48-A558-24EB4E5BE634}"/>
              </a:ext>
            </a:extLst>
          </p:cNvPr>
          <p:cNvSpPr txBox="1"/>
          <p:nvPr/>
        </p:nvSpPr>
        <p:spPr>
          <a:xfrm>
            <a:off x="838200" y="3198167"/>
            <a:ext cx="381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Fix:: use </a:t>
            </a:r>
            <a:r>
              <a:rPr lang="en-US" sz="2400" dirty="0" err="1"/>
              <a:t>BiocManager</a:t>
            </a:r>
            <a:r>
              <a:rPr lang="en-US" sz="2400" dirty="0"/>
              <a:t>::install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DBBAB-D728-794D-9091-82D6A3E2ACC3}"/>
              </a:ext>
            </a:extLst>
          </p:cNvPr>
          <p:cNvSpPr txBox="1"/>
          <p:nvPr/>
        </p:nvSpPr>
        <p:spPr>
          <a:xfrm>
            <a:off x="662943" y="4022435"/>
            <a:ext cx="8669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error message is poorly communicated. When in doubt, google </a:t>
            </a:r>
          </a:p>
          <a:p>
            <a:r>
              <a:rPr lang="en-US" sz="2400" dirty="0"/>
              <a:t>‘install R package </a:t>
            </a:r>
            <a:r>
              <a:rPr lang="en-US" sz="2400" dirty="0" err="1"/>
              <a:t>xyz</a:t>
            </a:r>
            <a:r>
              <a:rPr lang="en-US" sz="2400" dirty="0"/>
              <a:t>’ (e.g. </a:t>
            </a:r>
            <a:r>
              <a:rPr lang="en-US" sz="2400" dirty="0" err="1"/>
              <a:t>xyz</a:t>
            </a:r>
            <a:r>
              <a:rPr lang="en-US" sz="2400" dirty="0"/>
              <a:t> = DESeq2) and you will see if it is on</a:t>
            </a:r>
          </a:p>
          <a:p>
            <a:r>
              <a:rPr lang="en-US" sz="2400" dirty="0"/>
              <a:t>CRAN or Bioconductor</a:t>
            </a:r>
          </a:p>
        </p:txBody>
      </p:sp>
    </p:spTree>
    <p:extLst>
      <p:ext uri="{BB962C8B-B14F-4D97-AF65-F5344CB8AC3E}">
        <p14:creationId xmlns:p14="http://schemas.microsoft.com/office/powerpoint/2010/main" val="71693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3AD5-A88E-E94D-B0C4-32202A7B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41" y="355065"/>
            <a:ext cx="1096491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Reminder: RNA-seq isn’t typically sequencing RNA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FE4BA-B764-FA41-BF3C-191E86B1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67" y="1480624"/>
            <a:ext cx="4826000" cy="448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52946D-7441-2A49-92D7-AAA3A45C2F89}"/>
              </a:ext>
            </a:extLst>
          </p:cNvPr>
          <p:cNvSpPr txBox="1"/>
          <p:nvPr/>
        </p:nvSpPr>
        <p:spPr>
          <a:xfrm>
            <a:off x="0" y="6488668"/>
            <a:ext cx="339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Picelli</a:t>
            </a:r>
            <a:r>
              <a:rPr lang="en-US" dirty="0"/>
              <a:t> et al. Nature Protocols 2013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3DE0A-A815-0C4D-8785-D7567B23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6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C1B3-18AA-9943-AEB8-2BA50A1A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technically possible with the nanopore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BC14326-CA3B-4549-9381-00200FC4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84" y="1353902"/>
            <a:ext cx="8299232" cy="5206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7B7CB-82A7-5249-9F6A-CF0E40A3CD07}"/>
              </a:ext>
            </a:extLst>
          </p:cNvPr>
          <p:cNvSpPr txBox="1"/>
          <p:nvPr/>
        </p:nvSpPr>
        <p:spPr>
          <a:xfrm>
            <a:off x="76128" y="6475812"/>
            <a:ext cx="37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Workman et al. Nature Methods 2019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5BF98-32DD-2041-B850-93AFCDB58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2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EC-EC69-5B4D-AE19-6DEA36B5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65125"/>
            <a:ext cx="1157381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Sequencing is not the only way to determine RNA abundances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62DD9-B019-D84D-A48F-593736D7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63" y="1617116"/>
            <a:ext cx="7726500" cy="4028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9EE3F-DB67-8C4B-AD5D-835F00581637}"/>
              </a:ext>
            </a:extLst>
          </p:cNvPr>
          <p:cNvSpPr txBox="1"/>
          <p:nvPr/>
        </p:nvSpPr>
        <p:spPr>
          <a:xfrm>
            <a:off x="0" y="6403455"/>
            <a:ext cx="185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Otogenetics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7578A-E998-D94D-83D2-BB27CC26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7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1884-1FF8-5C49-87B6-4E548A399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64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Batch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81BD2-FD5F-AF40-9B87-6A62046F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CF7A-D256-714E-B6DD-8AEEDCB7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DBA3-2818-D24F-A8BF-32E1E636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Providing a complete and unambiguous definition of the so-called batch effect is a challenging task, especially because </a:t>
            </a:r>
            <a:r>
              <a:rPr lang="en-US" b="1" dirty="0"/>
              <a:t>its origins and the way it manifests in the data are not completely known</a:t>
            </a:r>
            <a:r>
              <a:rPr lang="en-US" dirty="0"/>
              <a:t> or not recorded.</a:t>
            </a:r>
          </a:p>
          <a:p>
            <a:endParaRPr lang="en-US" dirty="0"/>
          </a:p>
          <a:p>
            <a:r>
              <a:rPr lang="en-US" dirty="0"/>
              <a:t>In molecular biology, a batch effect occurs when non-biological factors in an experiment cause changes in the data produced by the experiment. Such effects can lead to </a:t>
            </a:r>
            <a:r>
              <a:rPr lang="en-US" b="1" dirty="0"/>
              <a:t>inaccurate conclusions </a:t>
            </a:r>
            <a:r>
              <a:rPr lang="en-US" dirty="0"/>
              <a:t>when their causes are correlated with one or more outcomes of interest in an experiment.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99DBE-40C8-054A-AE3D-74ACD24918FD}"/>
              </a:ext>
            </a:extLst>
          </p:cNvPr>
          <p:cNvSpPr txBox="1"/>
          <p:nvPr/>
        </p:nvSpPr>
        <p:spPr>
          <a:xfrm>
            <a:off x="0" y="6418445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97704-A059-E044-AED2-C81FCC63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56AC-3513-5345-9544-69FF60D5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from various points of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4FCE-BF59-5643-BF49-3C1E43D99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Biologist:</a:t>
            </a:r>
          </a:p>
          <a:p>
            <a:pPr lvl="1"/>
            <a:r>
              <a:rPr lang="en-US" sz="2200" dirty="0"/>
              <a:t>The experiments for group A were done on day 1 with reagents and machine X. </a:t>
            </a:r>
          </a:p>
          <a:p>
            <a:pPr lvl="1"/>
            <a:r>
              <a:rPr lang="en-US" sz="2200" dirty="0"/>
              <a:t>The experiments for group B were done on day 3 with reagents and machine Y. </a:t>
            </a:r>
          </a:p>
          <a:p>
            <a:pPr lvl="1"/>
            <a:r>
              <a:rPr lang="en-US" sz="2200" dirty="0"/>
              <a:t>We want to compare samples from groups A and B.</a:t>
            </a:r>
          </a:p>
          <a:p>
            <a:r>
              <a:rPr lang="en-US" sz="2600" dirty="0"/>
              <a:t>Statistician: </a:t>
            </a:r>
          </a:p>
          <a:p>
            <a:pPr lvl="1"/>
            <a:r>
              <a:rPr lang="en-US" sz="2200" dirty="0"/>
              <a:t>Suppose you want to observe the effect of X on Y but there exists a confounder Z.      Z is associated with both X and Y. </a:t>
            </a:r>
          </a:p>
          <a:p>
            <a:r>
              <a:rPr lang="en-US" sz="2600" dirty="0"/>
              <a:t>Bioinformatician:</a:t>
            </a:r>
          </a:p>
          <a:p>
            <a:pPr lvl="1"/>
            <a:r>
              <a:rPr lang="en-US" sz="2200" dirty="0"/>
              <a:t>The data exists in a naïve state that, if uncorrected, will not allow be to understand the effect of the variable being measured (e.g. the drug treatment).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2939E-34DD-3B45-8429-B2CB93BC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6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6E51-6030-114E-853E-5ECD5B3E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a well-controlled experiment, batch effects are minimal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62B796-7CE6-1F4C-9EC0-95FAD3C5F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6"/>
          <a:stretch/>
        </p:blipFill>
        <p:spPr>
          <a:xfrm>
            <a:off x="2780270" y="1156321"/>
            <a:ext cx="7298724" cy="5184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59117-4C55-BE48-A1A2-92DC276A2871}"/>
              </a:ext>
            </a:extLst>
          </p:cNvPr>
          <p:cNvSpPr txBox="1"/>
          <p:nvPr/>
        </p:nvSpPr>
        <p:spPr>
          <a:xfrm>
            <a:off x="0" y="6488668"/>
            <a:ext cx="330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Hicks et al. 2017 Genome Biology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10C6D-1649-9F49-9C93-D3F1CC0A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AF5E3-916E-8140-84EF-268EAD8706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3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1163</Words>
  <Application>Microsoft Macintosh PowerPoint</Application>
  <PresentationFormat>Widescreen</PresentationFormat>
  <Paragraphs>152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</vt:lpstr>
      <vt:lpstr>Wingdings</vt:lpstr>
      <vt:lpstr>Office Theme</vt:lpstr>
      <vt:lpstr>STAT115 Lab 3</vt:lpstr>
      <vt:lpstr>Unit 2 – opportunities for help</vt:lpstr>
      <vt:lpstr>Reminder: RNA-seq isn’t typically sequencing RNA</vt:lpstr>
      <vt:lpstr>Now technically possible with the nanopore</vt:lpstr>
      <vt:lpstr>Sequencing is not the only way to determine RNA abundances</vt:lpstr>
      <vt:lpstr>Batch effects</vt:lpstr>
      <vt:lpstr>What are they?</vt:lpstr>
      <vt:lpstr>Batch effects from various points of view</vt:lpstr>
      <vt:lpstr>In a well-controlled experiment, batch effects are minimal</vt:lpstr>
      <vt:lpstr>In single-cell data -&gt; ‘alignment’</vt:lpstr>
      <vt:lpstr>Think about how batch effects in these contexts:</vt:lpstr>
      <vt:lpstr>Homework – 6 parts</vt:lpstr>
      <vt:lpstr>Part 1: RNA-seq QC + Odyssey work</vt:lpstr>
      <vt:lpstr>FastQC</vt:lpstr>
      <vt:lpstr>FastQC</vt:lpstr>
      <vt:lpstr>STAR QC (via alignment)</vt:lpstr>
      <vt:lpstr>More RNA-seq QC</vt:lpstr>
      <vt:lpstr>Odyssey work – log on and execute the following</vt:lpstr>
      <vt:lpstr>Python 3 conda environment (not required for this lab)</vt:lpstr>
      <vt:lpstr>Execute tin.py from RSeQC for a quick test</vt:lpstr>
      <vt:lpstr>Part 2 - Pseudoalignment</vt:lpstr>
      <vt:lpstr>Part 3</vt:lpstr>
      <vt:lpstr>DAVID example (see part 4 in homework)</vt:lpstr>
      <vt:lpstr>Python programming (Part 5)</vt:lpstr>
      <vt:lpstr>Example</vt:lpstr>
      <vt:lpstr>Part 6 – very recent batch example (2019/2020)</vt:lpstr>
      <vt:lpstr>Common R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STAT115 Lab 3</dc:title>
  <dc:creator>Lareau, Caleb</dc:creator>
  <cp:lastModifiedBy>Lareau, Caleb</cp:lastModifiedBy>
  <cp:revision>41</cp:revision>
  <dcterms:created xsi:type="dcterms:W3CDTF">2020-02-10T23:18:24Z</dcterms:created>
  <dcterms:modified xsi:type="dcterms:W3CDTF">2020-02-12T03:51:02Z</dcterms:modified>
</cp:coreProperties>
</file>